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859" r:id="rId2"/>
    <p:sldId id="986" r:id="rId3"/>
    <p:sldId id="991" r:id="rId4"/>
    <p:sldId id="992" r:id="rId5"/>
    <p:sldId id="993" r:id="rId6"/>
    <p:sldId id="1007" r:id="rId7"/>
    <p:sldId id="994" r:id="rId8"/>
    <p:sldId id="995" r:id="rId9"/>
    <p:sldId id="1008" r:id="rId10"/>
    <p:sldId id="996" r:id="rId11"/>
    <p:sldId id="997" r:id="rId12"/>
    <p:sldId id="998" r:id="rId13"/>
    <p:sldId id="1012" r:id="rId14"/>
    <p:sldId id="1009" r:id="rId15"/>
    <p:sldId id="1011" r:id="rId16"/>
    <p:sldId id="999" r:id="rId17"/>
    <p:sldId id="1000" r:id="rId18"/>
    <p:sldId id="1001" r:id="rId19"/>
    <p:sldId id="1014" r:id="rId20"/>
    <p:sldId id="1002" r:id="rId21"/>
    <p:sldId id="1003" r:id="rId22"/>
    <p:sldId id="1013" r:id="rId23"/>
    <p:sldId id="1015" r:id="rId24"/>
    <p:sldId id="1004" r:id="rId25"/>
    <p:sldId id="1016" r:id="rId26"/>
    <p:sldId id="1005" r:id="rId2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117551"/>
            <a:ext cx="12192000" cy="1311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期中提优测评卷</a:t>
            </a:r>
            <a:endParaRPr lang="en-US" altLang="zh-CN" sz="600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014988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选出与下列图片相符的单词。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8877300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A. short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tall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8877300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8877300" algn="l"/>
                <a:tab pos="986155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8877300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	A. pears	B. potatoes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we22.jpg" descr="id:21474887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06774" y="1753652"/>
            <a:ext cx="945233" cy="936104"/>
          </a:xfrm>
          <a:prstGeom prst="rect">
            <a:avLst/>
          </a:prstGeom>
        </p:spPr>
      </p:pic>
      <p:pic>
        <p:nvPicPr>
          <p:cNvPr id="5" name="we23.jpg" descr="id:214748872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350789" y="3481844"/>
            <a:ext cx="1050627" cy="936104"/>
          </a:xfrm>
          <a:prstGeom prst="rect">
            <a:avLst/>
          </a:prstGeom>
        </p:spPr>
      </p:pic>
      <p:sp>
        <p:nvSpPr>
          <p:cNvPr id="6" name="内容占位符 7"/>
          <p:cNvSpPr txBox="1">
            <a:spLocks/>
          </p:cNvSpPr>
          <p:nvPr/>
        </p:nvSpPr>
        <p:spPr bwMode="auto">
          <a:xfrm>
            <a:off x="442006" y="26089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图片圈出来的是一位高个子男生，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英文为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“tall”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78582" y="4561964"/>
            <a:ext cx="88569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图片显示两个土豆，英文为</a:t>
            </a:r>
            <a:r>
              <a:rPr lang="en-US" altLang="zh-CN">
                <a:ea typeface="楷体" panose="02010609060101010101" pitchFamily="49" charset="-122"/>
              </a:rPr>
              <a:t>“potatoes”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08516" y="17892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367870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127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021263" algn="l"/>
                <a:tab pos="9058275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	A. rabbit	B. dog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9058275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9058275" algn="l"/>
                <a:tab pos="986155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9058275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	A. bear	B. giraffe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9058275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9058275" algn="l"/>
                <a:tab pos="986155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9058275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	A. pumpkin	B. orange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we24.jpg" descr="id:214748873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78782" y="980728"/>
            <a:ext cx="936104" cy="868360"/>
          </a:xfrm>
          <a:prstGeom prst="rect">
            <a:avLst/>
          </a:prstGeom>
        </p:spPr>
      </p:pic>
      <p:pic>
        <p:nvPicPr>
          <p:cNvPr id="5" name="we25.jpg" descr="id:21474887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22798" y="2996952"/>
            <a:ext cx="684372" cy="868360"/>
          </a:xfrm>
          <a:prstGeom prst="rect">
            <a:avLst/>
          </a:prstGeom>
        </p:spPr>
      </p:pic>
      <p:pic>
        <p:nvPicPr>
          <p:cNvPr id="6" name="we26.jpg" descr="id:214748875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278782" y="4869160"/>
            <a:ext cx="945342" cy="86836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001638" y="107970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0590" y="2042845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图片显示一只兔子，英文为</a:t>
            </a:r>
            <a:r>
              <a:rPr lang="en-US" altLang="zh-CN">
                <a:ea typeface="楷体" panose="02010609060101010101" pitchFamily="49" charset="-122"/>
              </a:rPr>
              <a:t>“rabbit”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45420" y="2996952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8582" y="4129916"/>
            <a:ext cx="92170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图片显示一只长颈鹿，英文为</a:t>
            </a:r>
            <a:r>
              <a:rPr lang="en-US" altLang="zh-CN">
                <a:ea typeface="楷体" panose="02010609060101010101" pitchFamily="49" charset="-122"/>
              </a:rPr>
              <a:t>“giraffe”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982638" y="49411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8582" y="5858108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图片显示一个南瓜，英文为</a:t>
            </a:r>
            <a:r>
              <a:rPr lang="en-US" altLang="zh-CN">
                <a:ea typeface="楷体" panose="02010609060101010101" pitchFamily="49" charset="-122"/>
              </a:rPr>
              <a:t>“pumpkin”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0769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61325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单项选择。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This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cousin.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383213" algn="l"/>
                <a:tab pos="878998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08516" y="1908615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478582" y="2980109"/>
            <a:ext cx="1130525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cousin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表兄弟姐妹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前需用形容词性物主代词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01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899989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83213" algn="l"/>
                <a:tab pos="87899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Is this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383213" algn="l"/>
                <a:tab pos="878998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you	B. I	C. your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2041684"/>
            <a:ext cx="534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C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442006" y="3284984"/>
            <a:ext cx="1130525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姑妈；姨妈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前需用形容词性物主代词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your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921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77349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8970963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an uncle and an aunt.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645150" algn="l"/>
                <a:tab pos="8970963" algn="l"/>
                <a:tab pos="9861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have	B. has	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442006" y="2692077"/>
            <a:ext cx="11341832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句意：我</a:t>
            </a:r>
            <a:r>
              <a:rPr lang="zh-CN" altLang="zh-CN" b="1" u="sng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一位叔叔和一位阿姨。主语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是第一人称，谓语动词用动词原形。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82638" y="148478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07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8970963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short tail.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5645150" algn="l"/>
                <a:tab pos="8970963" algn="l"/>
                <a:tab pos="9861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have	B. has	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are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1"/>
          <p:cNvSpPr txBox="1">
            <a:spLocks/>
          </p:cNvSpPr>
          <p:nvPr/>
        </p:nvSpPr>
        <p:spPr bwMode="auto">
          <a:xfrm>
            <a:off x="442006" y="270188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是第三人称单数，谓语动词用第三人称单数形式。故选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看！它有一条短尾巴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17142" y="1520376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99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809397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8970963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Look at the tree. These 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5645150" algn="l"/>
                <a:tab pos="8970963" algn="l"/>
                <a:tab pos="9861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apple	B. orange	C. pears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2"/>
          <p:cNvSpPr txBox="1">
            <a:spLocks/>
          </p:cNvSpPr>
          <p:nvPr/>
        </p:nvSpPr>
        <p:spPr bwMode="auto">
          <a:xfrm>
            <a:off x="550590" y="3196133"/>
            <a:ext cx="1119781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是复数形式，后面接名词复数。故选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。句意：看这棵树。这些是梨。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82638" y="19168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60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87022"/>
            <a:ext cx="11485848" cy="3724096"/>
          </a:xfrm>
        </p:spPr>
        <p:txBody>
          <a:bodyPr/>
          <a:lstStyle/>
          <a:p>
            <a:pPr hangingPunct="0">
              <a:lnSpc>
                <a:spcPct val="20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根据图片提示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圈出合适的单词完成句子。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2509838" algn="l"/>
                <a:tab pos="5645150" algn="l"/>
                <a:tab pos="9861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	This is my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cousin/aunt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He/She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can draw.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2509838" algn="l"/>
                <a:tab pos="5645150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2509838" algn="l"/>
                <a:tab pos="5645150" algn="l"/>
                <a:tab pos="9861550" algn="l"/>
              </a:tabLst>
            </a:pPr>
            <a:endParaRPr lang="en-US" altLang="zh-CN" sz="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2509838" algn="l"/>
                <a:tab pos="5645150" algn="l"/>
                <a:tab pos="98615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This is my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uncle/aunt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He’s tall.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z55.jpg" descr="id:21474887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1772816"/>
            <a:ext cx="955494" cy="792088"/>
          </a:xfrm>
          <a:prstGeom prst="rect">
            <a:avLst/>
          </a:prstGeom>
        </p:spPr>
      </p:pic>
      <p:pic>
        <p:nvPicPr>
          <p:cNvPr id="5" name="z55a.jpg" descr="id:214748876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10630" y="3933056"/>
            <a:ext cx="670074" cy="864096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 bwMode="auto">
          <a:xfrm>
            <a:off x="4871070" y="2060848"/>
            <a:ext cx="1008112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7391350" y="2060848"/>
            <a:ext cx="432048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62987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图片是男孩，故选择可以表示男性的单词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cousin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表兄弟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姑妈；姨妈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椭圆 8"/>
          <p:cNvSpPr/>
          <p:nvPr/>
        </p:nvSpPr>
        <p:spPr bwMode="auto">
          <a:xfrm>
            <a:off x="4871070" y="3933056"/>
            <a:ext cx="864096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479715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图片是一位男士，故选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uncle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叔叔；伯伯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姑妈；姨妈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450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8" grpId="0"/>
      <p:bldP spid="9" grpId="0" animBg="1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22736"/>
            <a:ext cx="11485848" cy="2434256"/>
          </a:xfrm>
        </p:spPr>
        <p:txBody>
          <a:bodyPr/>
          <a:lstStyle/>
          <a:p>
            <a:pPr hangingPunct="0">
              <a:lnSpc>
                <a:spcPct val="300000"/>
              </a:lnSpc>
              <a:spcAft>
                <a:spcPts val="0"/>
              </a:spcAft>
              <a:tabLst>
                <a:tab pos="2597150" algn="l"/>
                <a:tab pos="9861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This is my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dad/mum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She can dance.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300000"/>
              </a:lnSpc>
              <a:spcAft>
                <a:spcPts val="0"/>
              </a:spcAft>
              <a:tabLst>
                <a:tab pos="2597150" algn="l"/>
                <a:tab pos="9861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This is my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cousin/uncle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She’s cute.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z55b.jpg" descr="id:21474887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61167" y="1340768"/>
            <a:ext cx="597535" cy="713105"/>
          </a:xfrm>
          <a:prstGeom prst="rect">
            <a:avLst/>
          </a:prstGeom>
        </p:spPr>
      </p:pic>
      <p:pic>
        <p:nvPicPr>
          <p:cNvPr id="5" name="z55c.jpg" descr="id:21474887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82638" y="2780928"/>
            <a:ext cx="725504" cy="792088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 bwMode="auto">
          <a:xfrm>
            <a:off x="5591150" y="1556792"/>
            <a:ext cx="864096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4871070" y="2852936"/>
            <a:ext cx="1080120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20520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图片是一位女士，故选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爸爸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4"/>
          <p:cNvSpPr txBox="1">
            <a:spLocks/>
          </p:cNvSpPr>
          <p:nvPr/>
        </p:nvSpPr>
        <p:spPr bwMode="auto">
          <a:xfrm>
            <a:off x="360854" y="363799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图片是一位小女孩，故选择可以表示女性的单词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cousin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表姐妹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uncle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叔叔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008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539430"/>
          </a:xfrm>
        </p:spPr>
        <p:txBody>
          <a:bodyPr/>
          <a:lstStyle/>
          <a:p>
            <a:pPr hangingPunct="0">
              <a:lnSpc>
                <a:spcPct val="20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判断下列句子与图片是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I have a monkey. It’s cute.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The duck has a long neck.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qq80.jpg" descr="id:21474887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095206" y="1772816"/>
            <a:ext cx="763905" cy="676275"/>
          </a:xfrm>
          <a:prstGeom prst="rect">
            <a:avLst/>
          </a:prstGeom>
        </p:spPr>
      </p:pic>
      <p:pic>
        <p:nvPicPr>
          <p:cNvPr id="4" name="qq81.jpg" descr="id:214748879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239222" y="3501008"/>
            <a:ext cx="585470" cy="71310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012057" y="184482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5"/>
          <p:cNvSpPr txBox="1">
            <a:spLocks/>
          </p:cNvSpPr>
          <p:nvPr/>
        </p:nvSpPr>
        <p:spPr bwMode="auto">
          <a:xfrm>
            <a:off x="586022" y="248412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我有一只猴子。它很可爱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与图片相符。故填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2638" y="355385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0590" y="4273932"/>
            <a:ext cx="7632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句意</a:t>
            </a:r>
            <a:r>
              <a:rPr lang="en-US" altLang="zh-CN">
                <a:ea typeface="楷体" panose="02010609060101010101" pitchFamily="49" charset="-122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鸭子有长脖子</a:t>
            </a:r>
            <a:r>
              <a:rPr lang="en-US" altLang="zh-CN">
                <a:ea typeface="楷体" panose="02010609060101010101" pitchFamily="49" charset="-122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与图片相符。故填</a:t>
            </a:r>
            <a:r>
              <a:rPr lang="en-US" altLang="zh-CN">
                <a:ea typeface="楷体" panose="02010609060101010101" pitchFamily="49" charset="-122"/>
              </a:rPr>
              <a:t>T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9841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202238" algn="l"/>
                <a:tab pos="8428038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 力 部 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842803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选出你所听到的单词。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7797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aunt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uncle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autumn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7797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have	B. has	C. hamster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7797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rabbit	B. cat	C. monkey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7797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long	B. small	C. big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7797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these	B. those	C. this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034563" y="2132856"/>
            <a:ext cx="8851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aunt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034563" y="2780928"/>
            <a:ext cx="1441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hamster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034563" y="3429000"/>
            <a:ext cx="1143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rabbit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034563" y="4077072"/>
            <a:ext cx="10021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small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034563" y="4797152"/>
            <a:ext cx="982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those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982638" y="21328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2780928"/>
            <a:ext cx="534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C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2638" y="34290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2638" y="40770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08516" y="470789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908762"/>
          </a:xfrm>
        </p:spPr>
        <p:txBody>
          <a:bodyPr/>
          <a:lstStyle/>
          <a:p>
            <a:pPr hangingPunct="0">
              <a:lnSpc>
                <a:spcPct val="200000"/>
              </a:lnSpc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These are oranges.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</a:pP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</a:pP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My uncle is tall. My cousin is short.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</a:pP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</a:pP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I like tigers.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bt20.jpg" descr="id:21474887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87094" y="980728"/>
            <a:ext cx="888553" cy="792088"/>
          </a:xfrm>
          <a:prstGeom prst="rect">
            <a:avLst/>
          </a:prstGeom>
        </p:spPr>
      </p:pic>
      <p:pic>
        <p:nvPicPr>
          <p:cNvPr id="6" name="qq82.jpg" descr="id:214748880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607374" y="2348880"/>
            <a:ext cx="504056" cy="937177"/>
          </a:xfrm>
          <a:prstGeom prst="rect">
            <a:avLst/>
          </a:prstGeom>
        </p:spPr>
      </p:pic>
      <p:pic>
        <p:nvPicPr>
          <p:cNvPr id="7" name="qq83.jpg" descr="id:214748881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150990" y="3933056"/>
            <a:ext cx="1127429" cy="79208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50590" y="1844824"/>
            <a:ext cx="8064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句意</a:t>
            </a:r>
            <a:r>
              <a:rPr lang="en-US" altLang="zh-CN">
                <a:ea typeface="楷体" panose="02010609060101010101" pitchFamily="49" charset="-122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这些是橙子</a:t>
            </a:r>
            <a:r>
              <a:rPr lang="en-US" altLang="zh-CN">
                <a:ea typeface="楷体" panose="02010609060101010101" pitchFamily="49" charset="-122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，与图片是土豆不符。故填</a:t>
            </a:r>
            <a:r>
              <a:rPr lang="en-US" altLang="zh-CN">
                <a:ea typeface="楷体" panose="02010609060101010101" pitchFamily="49" charset="-122"/>
              </a:rPr>
              <a:t>F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9" name="内容占位符 6"/>
          <p:cNvSpPr txBox="1">
            <a:spLocks/>
          </p:cNvSpPr>
          <p:nvPr/>
        </p:nvSpPr>
        <p:spPr bwMode="auto">
          <a:xfrm>
            <a:off x="478582" y="328498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我的叔叔是高的。我的堂弟是矮的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与图片相符。故填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7"/>
          <p:cNvSpPr txBox="1">
            <a:spLocks/>
          </p:cNvSpPr>
          <p:nvPr/>
        </p:nvSpPr>
        <p:spPr bwMode="auto">
          <a:xfrm>
            <a:off x="514014" y="465313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我喜欢老虎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，与图片中的女孩想到老虎哭了不符。故填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1675" y="119675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2638" y="26897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82638" y="4129916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030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 读一读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将下列句子排列成一段完整的对话。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Your cats are cute. How many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cats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are those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Six. Look at the brown cat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It has two big eyes.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 are cats. They are my cats.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Yes. I like it very much.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48478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3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213285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1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2798180"/>
            <a:ext cx="453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4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7142" y="3429000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2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50484" y="407707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5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29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972592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以问句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“What are those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那些是什么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开始话题；下文回答问题，故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“They are cats. They are my cats.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它们是猫。它们是我的猫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是第二句；接下来谈论猫，故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“Your cats are cute. How many cats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你的猫真可爱。你有多少只猫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是第三句；下文回答问题，故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“Six. Look at the brown cat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It has two big eyes.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六只。看这只棕色的猫。它有两只大眼睛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是第四句；最后表示赞同，故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“Yes. I like it very much.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是的。我非常喜欢它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是第五句。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046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628800"/>
            <a:ext cx="11521280" cy="22322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203132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排序题</a:t>
            </a:r>
            <a:endParaRPr lang="zh-CN" altLang="zh-CN" sz="16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多句文本组成的长对话，在排序时，先两两匹配应答句，在将一组组应答句排序。</a:t>
            </a:r>
            <a:endParaRPr lang="zh-CN" altLang="zh-CN" sz="160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1577044"/>
            <a:ext cx="2016224" cy="662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49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下面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是流浪猫救助站发布的领养广告。请阅读广告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Give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these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cats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good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home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414686" y="836712"/>
            <a:ext cx="3816424" cy="625586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177246"/>
              </p:ext>
            </p:extLst>
          </p:nvPr>
        </p:nvGraphicFramePr>
        <p:xfrm>
          <a:off x="406574" y="2892896"/>
          <a:ext cx="11449272" cy="3566160"/>
        </p:xfrm>
        <a:graphic>
          <a:graphicData uri="http://schemas.openxmlformats.org/drawingml/2006/table">
            <a:tbl>
              <a:tblPr firstRow="1" firstCol="1" bandRow="1"/>
              <a:tblGrid>
                <a:gridCol w="2592288">
                  <a:extLst>
                    <a:ext uri="{9D8B030D-6E8A-4147-A177-3AD203B41FA5}">
                      <a16:colId xmlns:a16="http://schemas.microsoft.com/office/drawing/2014/main" val="1788327944"/>
                    </a:ext>
                  </a:extLst>
                </a:gridCol>
                <a:gridCol w="8856984">
                  <a:extLst>
                    <a:ext uri="{9D8B030D-6E8A-4147-A177-3AD203B41FA5}">
                      <a16:colId xmlns:a16="http://schemas.microsoft.com/office/drawing/2014/main" val="176188891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（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黄色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en-US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It’s Mico. She is a baby cat. She is yellow. She has a big head. She is fat.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26867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6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It’s Tiny.He has small eyes. He is small and short. He is cute.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01422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It’s Lisa. She is three years old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三岁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 She is big and tall. She has a long tail.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8424762"/>
                  </a:ext>
                </a:extLst>
              </a:tr>
            </a:tbl>
          </a:graphicData>
        </a:graphic>
      </p:graphicFrame>
      <p:pic>
        <p:nvPicPr>
          <p:cNvPr id="1027" name="sf1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07" y="3140968"/>
            <a:ext cx="936104" cy="585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sf10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595" y="4156413"/>
            <a:ext cx="807566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sf10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678" y="5301208"/>
            <a:ext cx="936104" cy="840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98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Mico is red.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Tiny is small and short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14014" y="190979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Mico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的描述中提到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“She is yellow.”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，表明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Mico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是黄色的，不是红色的，故填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14014" y="392602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Tiny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的描述中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“He is small and short.”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Tiny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的体型又小又矮，故填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0408" y="139361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2849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405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Mico has small eyes.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Lisa is thin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瘦的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and yellow.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Lisa has a long tail.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14014" y="162880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Tiny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的描述是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“He has small eyes”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，所以有小眼睛的是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Tiny,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Mico,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514014" y="357301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Lisa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的描述中未提到它是黄色和瘦的，故填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514014" y="4952527"/>
            <a:ext cx="1148584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依据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Lisa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的描述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“She has a long tail”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，可知，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Lisa 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有一条长尾巴，故填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0408" y="117758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306896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365104"/>
            <a:ext cx="41549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700"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876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用数字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～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gh96.jpg" descr="id:2147488596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4175740"/>
            <a:ext cx="10657184" cy="2061572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203852"/>
            <a:ext cx="11485848" cy="2827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600" b="1" dirty="0" err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sz="26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These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are apples.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600" b="1" dirty="0" err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sz="26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at the rabbit. It has a short tail.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600" b="1" dirty="0" err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sz="26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have a big cat.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600" b="1" dirty="0" err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sz="26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cousin is short.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600" b="1" dirty="0" err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sz="26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Those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are oranges.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00394" y="5813718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3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59187" y="5803856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4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75126" y="5849230"/>
            <a:ext cx="453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 5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012298" y="5858108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1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267507" y="5805264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2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228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4397241"/>
            <a:ext cx="10799467" cy="2200111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1268760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err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These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are bananas.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err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Those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are pumpkins.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err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have a bear. It has a short neck.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err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at the giraffe. It has a long tail.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 err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cat is big.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86694" y="5930116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62958" y="58772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84596" y="58950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345606" y="5930116"/>
            <a:ext cx="404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F</a:t>
            </a:r>
            <a:endParaRPr lang="zh-CN" altLang="en-US" kern="100" dirty="0"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352212" y="593011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55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597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连一连。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1761197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are these, Su Hai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       	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They’re oranges.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are those, Yang Ling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  	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They’re potatoes.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What’s this, Wang Bing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   	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It’s a rabbit.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Liu Tao’s aunt.   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What’s that, Miss Li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 	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It’s a cat.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78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2793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连一连。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628800"/>
            <a:ext cx="11331752" cy="4553993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1702718" y="3140968"/>
            <a:ext cx="2376264" cy="172819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1990750" y="3140968"/>
            <a:ext cx="1440160" cy="172819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5591150" y="3068960"/>
            <a:ext cx="4680520" cy="187220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7319342" y="3140968"/>
            <a:ext cx="432048" cy="201622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6095206" y="3140968"/>
            <a:ext cx="4464496" cy="172819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8891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</a:t>
            </a:r>
            <a:r>
              <a:rPr lang="en-US" altLang="zh-CN" sz="1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sz="1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画一画。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605" y="4620948"/>
            <a:ext cx="10545153" cy="1904396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1126654" y="836712"/>
            <a:ext cx="3000857" cy="576064"/>
          </a:xfrm>
          <a:prstGeom prst="rect">
            <a:avLst/>
          </a:prstGeom>
        </p:spPr>
      </p:pic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1257141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Draw a dog.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Draw an orange.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Draw two potatoes.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Draw three apples.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Draw a cat.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86694" y="5157192"/>
            <a:ext cx="9060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画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endParaRPr lang="en-US" altLang="zh-CN" smtClean="0"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只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狗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60362" y="5085184"/>
            <a:ext cx="126669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画一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endParaRPr lang="en-US" altLang="zh-CN" smtClean="0"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橙子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76586" y="5139189"/>
            <a:ext cx="126669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画两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endParaRPr lang="en-US" altLang="zh-CN" smtClean="0"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土豆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564818" y="5157192"/>
            <a:ext cx="126669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画三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endParaRPr lang="en-US" altLang="zh-CN" smtClean="0"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苹果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39622" y="5085184"/>
            <a:ext cx="9060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画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endParaRPr lang="en-US" altLang="zh-CN" smtClean="0"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只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猫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219729" y="4149080"/>
            <a:ext cx="1988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画图略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8861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2677656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 试 部 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读一读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按要求给单词分类。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422400" algn="l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onion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uncle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 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dad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431925" algn="l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banana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pumpkin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hamster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1126654" y="1998798"/>
            <a:ext cx="9865096" cy="115212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00017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 　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家人：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　　　　　　　　　　　　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524257" y="3411168"/>
            <a:ext cx="1266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④⑦⑩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9998" y="394286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属于动物类的单词有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猫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狗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hamster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仓鼠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24257" y="4671720"/>
            <a:ext cx="1266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②⑤⑧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6"/>
          <p:cNvSpPr txBox="1">
            <a:spLocks/>
          </p:cNvSpPr>
          <p:nvPr/>
        </p:nvSpPr>
        <p:spPr bwMode="auto">
          <a:xfrm>
            <a:off x="360854" y="516874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属于家人类的单词有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uncle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舅舅；叔叔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爸爸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姑妈；姨妈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03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1917"/>
            <a:ext cx="11485848" cy="1384995"/>
          </a:xfrm>
        </p:spPr>
        <p:txBody>
          <a:bodyPr/>
          <a:lstStyle/>
          <a:p>
            <a:pPr indent="1422400" algn="l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onion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uncle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 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dad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431925" algn="l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banana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pumpkin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hamster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1126654" y="1412776"/>
            <a:ext cx="9865096" cy="115212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93819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水果：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蔬菜：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　　　　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80877" y="2807894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③⑥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4566" y="3483005"/>
            <a:ext cx="88569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属于水果类的单词有</a:t>
            </a:r>
            <a:r>
              <a:rPr lang="en-US" altLang="zh-CN">
                <a:ea typeface="楷体" panose="02010609060101010101" pitchFamily="49" charset="-122"/>
              </a:rPr>
              <a:t>pear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梨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ea typeface="楷体" panose="02010609060101010101" pitchFamily="49" charset="-122"/>
              </a:rPr>
              <a:t>banana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香蕉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571005" y="4077072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①⑨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4566" y="4777988"/>
            <a:ext cx="98650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属于蔬菜类的单词有</a:t>
            </a:r>
            <a:r>
              <a:rPr lang="en-US" altLang="zh-CN">
                <a:ea typeface="楷体" panose="02010609060101010101" pitchFamily="49" charset="-122"/>
              </a:rPr>
              <a:t>onion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洋葱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ea typeface="楷体" panose="02010609060101010101" pitchFamily="49" charset="-122"/>
              </a:rPr>
              <a:t>pumpkin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南瓜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59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1302</Words>
  <Application>Microsoft Office PowerPoint</Application>
  <PresentationFormat>自定义</PresentationFormat>
  <Paragraphs>199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355</cp:revision>
  <dcterms:created xsi:type="dcterms:W3CDTF">2020-11-06T05:24:00Z</dcterms:created>
  <dcterms:modified xsi:type="dcterms:W3CDTF">2025-06-09T11:29:01Z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